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58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757A-3EC2-4683-9080-1A460C37C843}" type="datetime1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68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539" y="6324600"/>
            <a:ext cx="2560220" cy="365125"/>
          </a:xfrm>
        </p:spPr>
        <p:txBody>
          <a:bodyPr/>
          <a:lstStyle/>
          <a:p>
            <a:fld id="{5CC8096C-64ED-4153-A483-5C02E44AD5C3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19838"/>
            <a:ext cx="398278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29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228600" indent="-228600">
              <a:buFont typeface="Arial" panose="020B0604020202020204" pitchFamily="34" charset="0"/>
              <a:buChar char="•"/>
              <a:defRPr/>
            </a:lvl2pPr>
            <a:lvl3pPr marL="228600" indent="-228600">
              <a:buFont typeface="Arial" panose="020B0604020202020204" pitchFamily="34" charset="0"/>
              <a:buChar char="•"/>
              <a:defRPr/>
            </a:lvl3pPr>
            <a:lvl4pPr marL="228600" indent="-228600">
              <a:buFont typeface="Arial" panose="020B0604020202020204" pitchFamily="34" charset="0"/>
              <a:buChar char="•"/>
              <a:defRPr/>
            </a:lvl4pPr>
            <a:lvl5pPr marL="2286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D56B-6EBE-4E5F-99D9-2A3DBDF37D0A}" type="datetime1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8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9738"/>
            <a:ext cx="1089025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89025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F3CA-C7E3-432D-9282-18F13836509A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72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9C62-1337-40B8-BA50-E9F4861DB4BC}" type="datetime1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18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0863"/>
            <a:ext cx="5157787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01975"/>
            <a:ext cx="5157787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0863"/>
            <a:ext cx="5183188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01975"/>
            <a:ext cx="5183188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95EB-2DA3-4B24-8725-19BC22A7BE50}" type="datetime1">
              <a:rPr lang="en-US" smtClean="0"/>
              <a:t>8/23/2023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13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37E6-0076-4915-A5A8-B7C11FA4F374}" type="datetime1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16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F58F-C0B5-422A-8E5A-6B99E5D80F0A}" type="datetime1">
              <a:rPr lang="en-US" smtClean="0"/>
              <a:t>8/23/2023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47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98120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E655-9687-48DF-A33F-F8824CCCB5D1}" type="datetime1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73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2209799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D56A-AAB8-4544-A495-D0645413C9E3}" type="datetime1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71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A4798C7F-C8CA-4799-BF37-3AB4642CDB66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F0794B-55D3-4D2D-BDE7-4688ED321E42}"/>
              </a:ext>
            </a:extLst>
          </p:cNvPr>
          <p:cNvGrpSpPr/>
          <p:nvPr/>
        </p:nvGrpSpPr>
        <p:grpSpPr>
          <a:xfrm>
            <a:off x="-11413" y="0"/>
            <a:ext cx="12214827" cy="6858000"/>
            <a:chOff x="-6214" y="-1"/>
            <a:chExt cx="12214827" cy="6858000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216BB147-20D5-4D93-BDA5-1BC614D6A4B2}"/>
              </a:ext>
            </a:extLst>
          </p:cNvPr>
          <p:cNvSpPr/>
          <p:nvPr/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7229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8/23/2023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A253F60-DE40-4508-A37A-61331DF1DD5D}"/>
              </a:ext>
            </a:extLst>
          </p:cNvPr>
          <p:cNvSpPr/>
          <p:nvPr/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39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2">
            <a:extLst>
              <a:ext uri="{FF2B5EF4-FFF2-40B4-BE49-F238E27FC236}">
                <a16:creationId xmlns:a16="http://schemas.microsoft.com/office/drawing/2014/main" id="{A173122F-D466-4F08-90FA-0038F7AC2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40" name="Rectangle 1034">
            <a:extLst>
              <a:ext uri="{FF2B5EF4-FFF2-40B4-BE49-F238E27FC236}">
                <a16:creationId xmlns:a16="http://schemas.microsoft.com/office/drawing/2014/main" id="{4A929113-1368-4B1B-9C6F-140F47CBF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37" name="Right Triangle 1036">
            <a:extLst>
              <a:ext uri="{FF2B5EF4-FFF2-40B4-BE49-F238E27FC236}">
                <a16:creationId xmlns:a16="http://schemas.microsoft.com/office/drawing/2014/main" id="{C24346C5-B1C8-4C83-846B-122A3B4B2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5270" y="1555699"/>
            <a:ext cx="568289" cy="56828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0B6C48B2-8296-4312-8901-93BB7735D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5" y="4554328"/>
            <a:ext cx="12197917" cy="2303672"/>
          </a:xfrm>
          <a:custGeom>
            <a:avLst/>
            <a:gdLst>
              <a:gd name="connsiteX0" fmla="*/ 8951169 w 12178450"/>
              <a:gd name="connsiteY0" fmla="*/ 32 h 2001622"/>
              <a:gd name="connsiteX1" fmla="*/ 11653845 w 12178450"/>
              <a:gd name="connsiteY1" fmla="*/ 209874 h 2001622"/>
              <a:gd name="connsiteX2" fmla="*/ 12178450 w 12178450"/>
              <a:gd name="connsiteY2" fmla="*/ 286723 h 2001622"/>
              <a:gd name="connsiteX3" fmla="*/ 12178450 w 12178450"/>
              <a:gd name="connsiteY3" fmla="*/ 2001622 h 2001622"/>
              <a:gd name="connsiteX4" fmla="*/ 0 w 12178450"/>
              <a:gd name="connsiteY4" fmla="*/ 2001622 h 2001622"/>
              <a:gd name="connsiteX5" fmla="*/ 0 w 12178450"/>
              <a:gd name="connsiteY5" fmla="*/ 1010979 h 2001622"/>
              <a:gd name="connsiteX6" fmla="*/ 8951169 w 12178450"/>
              <a:gd name="connsiteY6" fmla="*/ 32 h 200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78450" h="2001622">
                <a:moveTo>
                  <a:pt x="8951169" y="32"/>
                </a:moveTo>
                <a:cubicBezTo>
                  <a:pt x="9704520" y="1593"/>
                  <a:pt x="10578586" y="62133"/>
                  <a:pt x="11653845" y="209874"/>
                </a:cubicBezTo>
                <a:lnTo>
                  <a:pt x="12178450" y="286723"/>
                </a:lnTo>
                <a:lnTo>
                  <a:pt x="12178450" y="2001622"/>
                </a:lnTo>
                <a:lnTo>
                  <a:pt x="0" y="2001622"/>
                </a:lnTo>
                <a:lnTo>
                  <a:pt x="0" y="1010979"/>
                </a:lnTo>
                <a:cubicBezTo>
                  <a:pt x="4768989" y="1010979"/>
                  <a:pt x="5812206" y="-6472"/>
                  <a:pt x="8951169" y="32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041" name="Group 1040">
            <a:extLst>
              <a:ext uri="{FF2B5EF4-FFF2-40B4-BE49-F238E27FC236}">
                <a16:creationId xmlns:a16="http://schemas.microsoft.com/office/drawing/2014/main" id="{90F28F7A-4F2F-4C1B-AF1C-A6E7C7953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042" name="Straight Connector 1041">
              <a:extLst>
                <a:ext uri="{FF2B5EF4-FFF2-40B4-BE49-F238E27FC236}">
                  <a16:creationId xmlns:a16="http://schemas.microsoft.com/office/drawing/2014/main" id="{B23CC870-B5E9-475F-A625-9E862A629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3" name="Straight Connector 1042">
              <a:extLst>
                <a:ext uri="{FF2B5EF4-FFF2-40B4-BE49-F238E27FC236}">
                  <a16:creationId xmlns:a16="http://schemas.microsoft.com/office/drawing/2014/main" id="{42A6B08C-017D-4B4D-95EC-4BB83C5541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4" name="Straight Connector 1043">
              <a:extLst>
                <a:ext uri="{FF2B5EF4-FFF2-40B4-BE49-F238E27FC236}">
                  <a16:creationId xmlns:a16="http://schemas.microsoft.com/office/drawing/2014/main" id="{94599402-E1B8-4E3B-A56D-68606FC1E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5" name="Straight Connector 1044">
              <a:extLst>
                <a:ext uri="{FF2B5EF4-FFF2-40B4-BE49-F238E27FC236}">
                  <a16:creationId xmlns:a16="http://schemas.microsoft.com/office/drawing/2014/main" id="{B720C48A-E9A0-4B85-A954-39375E099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6" name="Straight Connector 1045">
              <a:extLst>
                <a:ext uri="{FF2B5EF4-FFF2-40B4-BE49-F238E27FC236}">
                  <a16:creationId xmlns:a16="http://schemas.microsoft.com/office/drawing/2014/main" id="{B0E26956-FF2A-412E-ACC4-29CCD02599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7" name="Straight Connector 1046">
              <a:extLst>
                <a:ext uri="{FF2B5EF4-FFF2-40B4-BE49-F238E27FC236}">
                  <a16:creationId xmlns:a16="http://schemas.microsoft.com/office/drawing/2014/main" id="{FB31E652-49AC-4108-85B8-75122A48A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8" name="Straight Connector 1047">
              <a:extLst>
                <a:ext uri="{FF2B5EF4-FFF2-40B4-BE49-F238E27FC236}">
                  <a16:creationId xmlns:a16="http://schemas.microsoft.com/office/drawing/2014/main" id="{DC1DB29F-0624-4035-B188-640616D5DE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9" name="Straight Connector 1048">
              <a:extLst>
                <a:ext uri="{FF2B5EF4-FFF2-40B4-BE49-F238E27FC236}">
                  <a16:creationId xmlns:a16="http://schemas.microsoft.com/office/drawing/2014/main" id="{1D27221C-2427-4C99-89DC-1A38A54058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0" name="Straight Connector 1049">
              <a:extLst>
                <a:ext uri="{FF2B5EF4-FFF2-40B4-BE49-F238E27FC236}">
                  <a16:creationId xmlns:a16="http://schemas.microsoft.com/office/drawing/2014/main" id="{2DBF1D76-8076-4BAE-B627-F1861C9E0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1" name="Straight Connector 1050">
              <a:extLst>
                <a:ext uri="{FF2B5EF4-FFF2-40B4-BE49-F238E27FC236}">
                  <a16:creationId xmlns:a16="http://schemas.microsoft.com/office/drawing/2014/main" id="{8E930E41-FC2F-4319-9C28-32C2784300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2" name="Straight Connector 1051">
              <a:extLst>
                <a:ext uri="{FF2B5EF4-FFF2-40B4-BE49-F238E27FC236}">
                  <a16:creationId xmlns:a16="http://schemas.microsoft.com/office/drawing/2014/main" id="{C0936C1B-0C10-464B-85C8-345095AAB3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3" name="Straight Connector 1052">
              <a:extLst>
                <a:ext uri="{FF2B5EF4-FFF2-40B4-BE49-F238E27FC236}">
                  <a16:creationId xmlns:a16="http://schemas.microsoft.com/office/drawing/2014/main" id="{DB90EC61-FD0C-434A-9D1B-A20035C21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4" name="Straight Connector 1053">
              <a:extLst>
                <a:ext uri="{FF2B5EF4-FFF2-40B4-BE49-F238E27FC236}">
                  <a16:creationId xmlns:a16="http://schemas.microsoft.com/office/drawing/2014/main" id="{A5F5CC56-1FDA-4D3E-9C6E-8E996026C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5" name="Straight Connector 1054">
              <a:extLst>
                <a:ext uri="{FF2B5EF4-FFF2-40B4-BE49-F238E27FC236}">
                  <a16:creationId xmlns:a16="http://schemas.microsoft.com/office/drawing/2014/main" id="{272B8FB2-B735-480F-9A88-48AADB222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6" name="Straight Connector 1055">
              <a:extLst>
                <a:ext uri="{FF2B5EF4-FFF2-40B4-BE49-F238E27FC236}">
                  <a16:creationId xmlns:a16="http://schemas.microsoft.com/office/drawing/2014/main" id="{85B46C1B-4FC4-4E24-AC43-07940BE1E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7" name="Straight Connector 1056">
              <a:extLst>
                <a:ext uri="{FF2B5EF4-FFF2-40B4-BE49-F238E27FC236}">
                  <a16:creationId xmlns:a16="http://schemas.microsoft.com/office/drawing/2014/main" id="{C34915AF-0AE3-4EDD-8681-4C3F2C592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8" name="Straight Connector 1057">
              <a:extLst>
                <a:ext uri="{FF2B5EF4-FFF2-40B4-BE49-F238E27FC236}">
                  <a16:creationId xmlns:a16="http://schemas.microsoft.com/office/drawing/2014/main" id="{5C35A3F3-714E-4F69-9BDF-8ED284EF29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9" name="Straight Connector 1058">
              <a:extLst>
                <a:ext uri="{FF2B5EF4-FFF2-40B4-BE49-F238E27FC236}">
                  <a16:creationId xmlns:a16="http://schemas.microsoft.com/office/drawing/2014/main" id="{03D561AC-B0B1-47EB-BE05-209F5612B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0" name="Straight Connector 1059">
              <a:extLst>
                <a:ext uri="{FF2B5EF4-FFF2-40B4-BE49-F238E27FC236}">
                  <a16:creationId xmlns:a16="http://schemas.microsoft.com/office/drawing/2014/main" id="{D3508E52-4FD9-4E6D-AFEA-69A88ED26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1" name="Straight Connector 1060">
              <a:extLst>
                <a:ext uri="{FF2B5EF4-FFF2-40B4-BE49-F238E27FC236}">
                  <a16:creationId xmlns:a16="http://schemas.microsoft.com/office/drawing/2014/main" id="{C69DDE76-16F7-472F-B6D7-84AE8FFF3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2" name="Straight Connector 1061">
              <a:extLst>
                <a:ext uri="{FF2B5EF4-FFF2-40B4-BE49-F238E27FC236}">
                  <a16:creationId xmlns:a16="http://schemas.microsoft.com/office/drawing/2014/main" id="{B2D87BEF-8844-4A3E-B130-B7D26740C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3" name="Straight Connector 1062">
              <a:extLst>
                <a:ext uri="{FF2B5EF4-FFF2-40B4-BE49-F238E27FC236}">
                  <a16:creationId xmlns:a16="http://schemas.microsoft.com/office/drawing/2014/main" id="{BB381129-2089-4EAA-AE6C-2BAA96BC82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4" name="Straight Connector 1063">
              <a:extLst>
                <a:ext uri="{FF2B5EF4-FFF2-40B4-BE49-F238E27FC236}">
                  <a16:creationId xmlns:a16="http://schemas.microsoft.com/office/drawing/2014/main" id="{5B69BF7A-FA63-4706-8066-DF15018E6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5" name="Straight Connector 1064">
              <a:extLst>
                <a:ext uri="{FF2B5EF4-FFF2-40B4-BE49-F238E27FC236}">
                  <a16:creationId xmlns:a16="http://schemas.microsoft.com/office/drawing/2014/main" id="{6A3ECB71-0CCD-403F-B14B-ABC48D78CD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6" name="Straight Connector 1065">
              <a:extLst>
                <a:ext uri="{FF2B5EF4-FFF2-40B4-BE49-F238E27FC236}">
                  <a16:creationId xmlns:a16="http://schemas.microsoft.com/office/drawing/2014/main" id="{D9095BBA-0FE1-49E5-89F7-22125BAF87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7" name="Straight Connector 1066">
              <a:extLst>
                <a:ext uri="{FF2B5EF4-FFF2-40B4-BE49-F238E27FC236}">
                  <a16:creationId xmlns:a16="http://schemas.microsoft.com/office/drawing/2014/main" id="{B55351D8-6F27-4B82-968B-581B177CB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8" name="Straight Connector 1067">
              <a:extLst>
                <a:ext uri="{FF2B5EF4-FFF2-40B4-BE49-F238E27FC236}">
                  <a16:creationId xmlns:a16="http://schemas.microsoft.com/office/drawing/2014/main" id="{351025A5-EB5A-4057-A85E-69AF0E6BE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9" name="Straight Connector 1068">
              <a:extLst>
                <a:ext uri="{FF2B5EF4-FFF2-40B4-BE49-F238E27FC236}">
                  <a16:creationId xmlns:a16="http://schemas.microsoft.com/office/drawing/2014/main" id="{5030318B-EEB9-4D92-BC50-D11510989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0" name="Straight Connector 1069">
              <a:extLst>
                <a:ext uri="{FF2B5EF4-FFF2-40B4-BE49-F238E27FC236}">
                  <a16:creationId xmlns:a16="http://schemas.microsoft.com/office/drawing/2014/main" id="{417FC0E3-7CC7-4188-BC7A-7E8FB5564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Untertitel 2">
            <a:extLst>
              <a:ext uri="{FF2B5EF4-FFF2-40B4-BE49-F238E27FC236}">
                <a16:creationId xmlns:a16="http://schemas.microsoft.com/office/drawing/2014/main" id="{4A09DC1D-D8AC-064A-E946-A1EAB6F901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8593" y="168275"/>
            <a:ext cx="4612131" cy="2574919"/>
          </a:xfrm>
        </p:spPr>
        <p:txBody>
          <a:bodyPr anchor="ctr">
            <a:normAutofit/>
          </a:bodyPr>
          <a:lstStyle/>
          <a:p>
            <a:pPr algn="l"/>
            <a:r>
              <a:rPr lang="de-DE">
                <a:solidFill>
                  <a:schemeClr val="tx2"/>
                </a:solidFill>
              </a:rPr>
              <a:t>Geschäftskonzept für Personal Trainer, LifeStyle Coaches und Firmenbetreuer</a:t>
            </a:r>
          </a:p>
        </p:txBody>
      </p:sp>
      <p:pic>
        <p:nvPicPr>
          <p:cNvPr id="1028" name="Picture 4" descr="SportMed für PT">
            <a:extLst>
              <a:ext uri="{FF2B5EF4-FFF2-40B4-BE49-F238E27FC236}">
                <a16:creationId xmlns:a16="http://schemas.microsoft.com/office/drawing/2014/main" id="{9AC450C0-3861-B962-8779-D456632B4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4689" y="2954226"/>
            <a:ext cx="7239517" cy="329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607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1D79C9-FD78-4D11-A424-0002509BD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16368BA-0A3E-4AE0-8333-2364F90C1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3252" y="-6055"/>
            <a:ext cx="12208610" cy="2303672"/>
          </a:xfrm>
          <a:custGeom>
            <a:avLst/>
            <a:gdLst>
              <a:gd name="connsiteX0" fmla="*/ 8951169 w 12178450"/>
              <a:gd name="connsiteY0" fmla="*/ 32 h 2001622"/>
              <a:gd name="connsiteX1" fmla="*/ 11653845 w 12178450"/>
              <a:gd name="connsiteY1" fmla="*/ 209874 h 2001622"/>
              <a:gd name="connsiteX2" fmla="*/ 12178450 w 12178450"/>
              <a:gd name="connsiteY2" fmla="*/ 286723 h 2001622"/>
              <a:gd name="connsiteX3" fmla="*/ 12178450 w 12178450"/>
              <a:gd name="connsiteY3" fmla="*/ 2001622 h 2001622"/>
              <a:gd name="connsiteX4" fmla="*/ 0 w 12178450"/>
              <a:gd name="connsiteY4" fmla="*/ 2001622 h 2001622"/>
              <a:gd name="connsiteX5" fmla="*/ 0 w 12178450"/>
              <a:gd name="connsiteY5" fmla="*/ 1010979 h 2001622"/>
              <a:gd name="connsiteX6" fmla="*/ 8951169 w 12178450"/>
              <a:gd name="connsiteY6" fmla="*/ 32 h 200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78450" h="2001622">
                <a:moveTo>
                  <a:pt x="8951169" y="32"/>
                </a:moveTo>
                <a:cubicBezTo>
                  <a:pt x="9704520" y="1593"/>
                  <a:pt x="10578586" y="62133"/>
                  <a:pt x="11653845" y="209874"/>
                </a:cubicBezTo>
                <a:lnTo>
                  <a:pt x="12178450" y="286723"/>
                </a:lnTo>
                <a:lnTo>
                  <a:pt x="12178450" y="2001622"/>
                </a:lnTo>
                <a:lnTo>
                  <a:pt x="0" y="2001622"/>
                </a:lnTo>
                <a:lnTo>
                  <a:pt x="0" y="1010979"/>
                </a:lnTo>
                <a:cubicBezTo>
                  <a:pt x="4768989" y="1010979"/>
                  <a:pt x="5812206" y="-6472"/>
                  <a:pt x="8951169" y="32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4145" y="3546697"/>
            <a:ext cx="568289" cy="568289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el 3">
            <a:extLst>
              <a:ext uri="{FF2B5EF4-FFF2-40B4-BE49-F238E27FC236}">
                <a16:creationId xmlns:a16="http://schemas.microsoft.com/office/drawing/2014/main" id="{0105446C-EEBB-7D3D-CAE0-E8681F601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3511417"/>
            <a:ext cx="4712534" cy="2740908"/>
          </a:xfrm>
        </p:spPr>
        <p:txBody>
          <a:bodyPr anchor="t">
            <a:normAutofit/>
          </a:bodyPr>
          <a:lstStyle/>
          <a:p>
            <a:r>
              <a:rPr lang="de-DE" sz="4000" dirty="0">
                <a:solidFill>
                  <a:schemeClr val="tx2"/>
                </a:solidFill>
              </a:rPr>
              <a:t>Service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B40C63C-3A4F-98A4-65E8-6115851E6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8459" y="3511417"/>
            <a:ext cx="5813687" cy="2755940"/>
          </a:xfrm>
        </p:spPr>
        <p:txBody>
          <a:bodyPr anchor="t">
            <a:normAutofit/>
          </a:bodyPr>
          <a:lstStyle/>
          <a:p>
            <a:r>
              <a:rPr lang="de-DE" sz="1800" dirty="0">
                <a:solidFill>
                  <a:schemeClr val="tx2"/>
                </a:solidFill>
              </a:rPr>
              <a:t>Profitieren Sie auch von </a:t>
            </a:r>
            <a:r>
              <a:rPr lang="de-DE" sz="1800">
                <a:solidFill>
                  <a:schemeClr val="tx2"/>
                </a:solidFill>
              </a:rPr>
              <a:t>einer gründlichen </a:t>
            </a:r>
            <a:r>
              <a:rPr lang="de-DE" sz="1800" dirty="0">
                <a:solidFill>
                  <a:schemeClr val="tx2"/>
                </a:solidFill>
              </a:rPr>
              <a:t>und fundierten Ausbildung und unserm telefonischen Support oder Vor-Ort-Service</a:t>
            </a:r>
          </a:p>
          <a:p>
            <a:endParaRPr lang="de-DE" sz="1800" dirty="0">
              <a:solidFill>
                <a:schemeClr val="tx2"/>
              </a:solidFill>
            </a:endParaRPr>
          </a:p>
          <a:p>
            <a:endParaRPr lang="de-DE" sz="1800" dirty="0">
              <a:solidFill>
                <a:schemeClr val="tx2"/>
              </a:solidFill>
            </a:endParaRPr>
          </a:p>
          <a:p>
            <a:endParaRPr lang="de-DE" sz="1800" dirty="0">
              <a:solidFill>
                <a:schemeClr val="tx2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54FAB50-682C-36F9-CEA7-7DE6224B3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841" y="4576853"/>
            <a:ext cx="1655346" cy="132005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CE89058-0150-7856-4174-84E84FBAD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709" y="4878435"/>
            <a:ext cx="915874" cy="93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38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1D79C9-FD78-4D11-A424-0002509BD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16368BA-0A3E-4AE0-8333-2364F90C1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3252" y="-6055"/>
            <a:ext cx="12208610" cy="2303672"/>
          </a:xfrm>
          <a:custGeom>
            <a:avLst/>
            <a:gdLst>
              <a:gd name="connsiteX0" fmla="*/ 8951169 w 12178450"/>
              <a:gd name="connsiteY0" fmla="*/ 32 h 2001622"/>
              <a:gd name="connsiteX1" fmla="*/ 11653845 w 12178450"/>
              <a:gd name="connsiteY1" fmla="*/ 209874 h 2001622"/>
              <a:gd name="connsiteX2" fmla="*/ 12178450 w 12178450"/>
              <a:gd name="connsiteY2" fmla="*/ 286723 h 2001622"/>
              <a:gd name="connsiteX3" fmla="*/ 12178450 w 12178450"/>
              <a:gd name="connsiteY3" fmla="*/ 2001622 h 2001622"/>
              <a:gd name="connsiteX4" fmla="*/ 0 w 12178450"/>
              <a:gd name="connsiteY4" fmla="*/ 2001622 h 2001622"/>
              <a:gd name="connsiteX5" fmla="*/ 0 w 12178450"/>
              <a:gd name="connsiteY5" fmla="*/ 1010979 h 2001622"/>
              <a:gd name="connsiteX6" fmla="*/ 8951169 w 12178450"/>
              <a:gd name="connsiteY6" fmla="*/ 32 h 200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78450" h="2001622">
                <a:moveTo>
                  <a:pt x="8951169" y="32"/>
                </a:moveTo>
                <a:cubicBezTo>
                  <a:pt x="9704520" y="1593"/>
                  <a:pt x="10578586" y="62133"/>
                  <a:pt x="11653845" y="209874"/>
                </a:cubicBezTo>
                <a:lnTo>
                  <a:pt x="12178450" y="286723"/>
                </a:lnTo>
                <a:lnTo>
                  <a:pt x="12178450" y="2001622"/>
                </a:lnTo>
                <a:lnTo>
                  <a:pt x="0" y="2001622"/>
                </a:lnTo>
                <a:lnTo>
                  <a:pt x="0" y="1010979"/>
                </a:lnTo>
                <a:cubicBezTo>
                  <a:pt x="4768989" y="1010979"/>
                  <a:pt x="5812206" y="-6472"/>
                  <a:pt x="8951169" y="32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4145" y="3546697"/>
            <a:ext cx="568289" cy="568289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el 3">
            <a:extLst>
              <a:ext uri="{FF2B5EF4-FFF2-40B4-BE49-F238E27FC236}">
                <a16:creationId xmlns:a16="http://schemas.microsoft.com/office/drawing/2014/main" id="{0105446C-EEBB-7D3D-CAE0-E8681F601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3511417"/>
            <a:ext cx="4712534" cy="2740908"/>
          </a:xfrm>
        </p:spPr>
        <p:txBody>
          <a:bodyPr anchor="t">
            <a:normAutofit/>
          </a:bodyPr>
          <a:lstStyle/>
          <a:p>
            <a:r>
              <a:rPr lang="de-DE" sz="4000" dirty="0">
                <a:solidFill>
                  <a:schemeClr val="tx2"/>
                </a:solidFill>
              </a:rPr>
              <a:t>SportMed bedeutet 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B40C63C-3A4F-98A4-65E8-6115851E6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8459" y="3511417"/>
            <a:ext cx="5813687" cy="2755940"/>
          </a:xfrm>
        </p:spPr>
        <p:txBody>
          <a:bodyPr anchor="t">
            <a:normAutofit/>
          </a:bodyPr>
          <a:lstStyle/>
          <a:p>
            <a:r>
              <a:rPr lang="de-DE" sz="1800" dirty="0">
                <a:solidFill>
                  <a:schemeClr val="tx2"/>
                </a:solidFill>
              </a:rPr>
              <a:t>Breiteres Sortiment</a:t>
            </a:r>
          </a:p>
          <a:p>
            <a:r>
              <a:rPr lang="de-DE" sz="1800" dirty="0">
                <a:solidFill>
                  <a:schemeClr val="tx2"/>
                </a:solidFill>
              </a:rPr>
              <a:t>Größerer Markt</a:t>
            </a:r>
          </a:p>
          <a:p>
            <a:r>
              <a:rPr lang="de-DE" sz="1800" dirty="0">
                <a:solidFill>
                  <a:schemeClr val="tx2"/>
                </a:solidFill>
              </a:rPr>
              <a:t>Mehr Kunden</a:t>
            </a:r>
          </a:p>
          <a:p>
            <a:r>
              <a:rPr lang="de-DE" sz="1800" dirty="0">
                <a:solidFill>
                  <a:schemeClr val="tx2"/>
                </a:solidFill>
              </a:rPr>
              <a:t>Bessere Rendite pro Kunde</a:t>
            </a:r>
          </a:p>
          <a:p>
            <a:r>
              <a:rPr lang="de-DE" sz="1800" dirty="0">
                <a:solidFill>
                  <a:schemeClr val="tx2"/>
                </a:solidFill>
              </a:rPr>
              <a:t>Höhere Kundenbindung</a:t>
            </a:r>
          </a:p>
          <a:p>
            <a:endParaRPr lang="de-DE" sz="1800" dirty="0">
              <a:solidFill>
                <a:schemeClr val="tx2"/>
              </a:solidFill>
            </a:endParaRPr>
          </a:p>
          <a:p>
            <a:endParaRPr lang="de-DE" sz="1800" dirty="0">
              <a:solidFill>
                <a:schemeClr val="tx2"/>
              </a:solidFill>
            </a:endParaRPr>
          </a:p>
          <a:p>
            <a:endParaRPr lang="de-DE" sz="1800" dirty="0">
              <a:solidFill>
                <a:schemeClr val="tx2"/>
              </a:solidFill>
            </a:endParaRPr>
          </a:p>
          <a:p>
            <a:endParaRPr lang="de-DE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75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1D79C9-FD78-4D11-A424-0002509BD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16368BA-0A3E-4AE0-8333-2364F90C1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3252" y="-6055"/>
            <a:ext cx="12208610" cy="2303672"/>
          </a:xfrm>
          <a:custGeom>
            <a:avLst/>
            <a:gdLst>
              <a:gd name="connsiteX0" fmla="*/ 8951169 w 12178450"/>
              <a:gd name="connsiteY0" fmla="*/ 32 h 2001622"/>
              <a:gd name="connsiteX1" fmla="*/ 11653845 w 12178450"/>
              <a:gd name="connsiteY1" fmla="*/ 209874 h 2001622"/>
              <a:gd name="connsiteX2" fmla="*/ 12178450 w 12178450"/>
              <a:gd name="connsiteY2" fmla="*/ 286723 h 2001622"/>
              <a:gd name="connsiteX3" fmla="*/ 12178450 w 12178450"/>
              <a:gd name="connsiteY3" fmla="*/ 2001622 h 2001622"/>
              <a:gd name="connsiteX4" fmla="*/ 0 w 12178450"/>
              <a:gd name="connsiteY4" fmla="*/ 2001622 h 2001622"/>
              <a:gd name="connsiteX5" fmla="*/ 0 w 12178450"/>
              <a:gd name="connsiteY5" fmla="*/ 1010979 h 2001622"/>
              <a:gd name="connsiteX6" fmla="*/ 8951169 w 12178450"/>
              <a:gd name="connsiteY6" fmla="*/ 32 h 200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78450" h="2001622">
                <a:moveTo>
                  <a:pt x="8951169" y="32"/>
                </a:moveTo>
                <a:cubicBezTo>
                  <a:pt x="9704520" y="1593"/>
                  <a:pt x="10578586" y="62133"/>
                  <a:pt x="11653845" y="209874"/>
                </a:cubicBezTo>
                <a:lnTo>
                  <a:pt x="12178450" y="286723"/>
                </a:lnTo>
                <a:lnTo>
                  <a:pt x="12178450" y="2001622"/>
                </a:lnTo>
                <a:lnTo>
                  <a:pt x="0" y="2001622"/>
                </a:lnTo>
                <a:lnTo>
                  <a:pt x="0" y="1010979"/>
                </a:lnTo>
                <a:cubicBezTo>
                  <a:pt x="4768989" y="1010979"/>
                  <a:pt x="5812206" y="-6472"/>
                  <a:pt x="8951169" y="32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4145" y="3546697"/>
            <a:ext cx="568289" cy="568289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el 3">
            <a:extLst>
              <a:ext uri="{FF2B5EF4-FFF2-40B4-BE49-F238E27FC236}">
                <a16:creationId xmlns:a16="http://schemas.microsoft.com/office/drawing/2014/main" id="{0105446C-EEBB-7D3D-CAE0-E8681F601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3511417"/>
            <a:ext cx="4712534" cy="2740908"/>
          </a:xfrm>
        </p:spPr>
        <p:txBody>
          <a:bodyPr anchor="t">
            <a:normAutofit/>
          </a:bodyPr>
          <a:lstStyle/>
          <a:p>
            <a:r>
              <a:rPr lang="de-DE" sz="4000" dirty="0">
                <a:solidFill>
                  <a:schemeClr val="tx2"/>
                </a:solidFill>
              </a:rPr>
              <a:t>Was ist SportMed?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B40C63C-3A4F-98A4-65E8-6115851E6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8459" y="3511417"/>
            <a:ext cx="5813687" cy="2755940"/>
          </a:xfrm>
        </p:spPr>
        <p:txBody>
          <a:bodyPr anchor="t">
            <a:normAutofit/>
          </a:bodyPr>
          <a:lstStyle/>
          <a:p>
            <a:r>
              <a:rPr lang="de-DE" sz="1800" dirty="0">
                <a:solidFill>
                  <a:schemeClr val="tx2"/>
                </a:solidFill>
              </a:rPr>
              <a:t>SportMed ist ein Analyse- und Tracking-Tool.</a:t>
            </a:r>
          </a:p>
          <a:p>
            <a:r>
              <a:rPr lang="de-DE" sz="1800" dirty="0">
                <a:solidFill>
                  <a:schemeClr val="tx2"/>
                </a:solidFill>
              </a:rPr>
              <a:t>SportMed basiert auf einer wissenschaftlich fundierten Methode, die auf das Ausdauertraining ausgelegt ist und seit 30 Jahren kontinuierlich weiterentwickelt worden ist.</a:t>
            </a:r>
          </a:p>
          <a:p>
            <a:r>
              <a:rPr lang="de-DE" sz="1800" dirty="0">
                <a:solidFill>
                  <a:schemeClr val="tx2"/>
                </a:solidFill>
              </a:rPr>
              <a:t>Dank der technologischen Entwicklung ist der </a:t>
            </a:r>
            <a:r>
              <a:rPr lang="de-DE" sz="1800" dirty="0" err="1">
                <a:solidFill>
                  <a:schemeClr val="tx2"/>
                </a:solidFill>
              </a:rPr>
              <a:t>SportMed</a:t>
            </a:r>
            <a:r>
              <a:rPr lang="de-DE" sz="1800" dirty="0">
                <a:solidFill>
                  <a:schemeClr val="tx2"/>
                </a:solidFill>
              </a:rPr>
              <a:t>-Belastungstest aktueller denn je.</a:t>
            </a:r>
          </a:p>
          <a:p>
            <a:endParaRPr lang="de-DE" sz="1800" dirty="0">
              <a:solidFill>
                <a:schemeClr val="tx2"/>
              </a:solidFill>
            </a:endParaRPr>
          </a:p>
          <a:p>
            <a:endParaRPr lang="de-DE" sz="1800" dirty="0">
              <a:solidFill>
                <a:schemeClr val="tx2"/>
              </a:solidFill>
            </a:endParaRPr>
          </a:p>
          <a:p>
            <a:endParaRPr lang="de-DE" sz="1800" dirty="0">
              <a:solidFill>
                <a:schemeClr val="tx2"/>
              </a:solidFill>
            </a:endParaRPr>
          </a:p>
          <a:p>
            <a:endParaRPr lang="de-DE" sz="1800" dirty="0">
              <a:solidFill>
                <a:schemeClr val="tx2"/>
              </a:solidFill>
            </a:endParaRPr>
          </a:p>
          <a:p>
            <a:endParaRPr lang="de-DE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767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1D79C9-FD78-4D11-A424-0002509BD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16368BA-0A3E-4AE0-8333-2364F90C1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3252" y="-6055"/>
            <a:ext cx="12208610" cy="2303672"/>
          </a:xfrm>
          <a:custGeom>
            <a:avLst/>
            <a:gdLst>
              <a:gd name="connsiteX0" fmla="*/ 8951169 w 12178450"/>
              <a:gd name="connsiteY0" fmla="*/ 32 h 2001622"/>
              <a:gd name="connsiteX1" fmla="*/ 11653845 w 12178450"/>
              <a:gd name="connsiteY1" fmla="*/ 209874 h 2001622"/>
              <a:gd name="connsiteX2" fmla="*/ 12178450 w 12178450"/>
              <a:gd name="connsiteY2" fmla="*/ 286723 h 2001622"/>
              <a:gd name="connsiteX3" fmla="*/ 12178450 w 12178450"/>
              <a:gd name="connsiteY3" fmla="*/ 2001622 h 2001622"/>
              <a:gd name="connsiteX4" fmla="*/ 0 w 12178450"/>
              <a:gd name="connsiteY4" fmla="*/ 2001622 h 2001622"/>
              <a:gd name="connsiteX5" fmla="*/ 0 w 12178450"/>
              <a:gd name="connsiteY5" fmla="*/ 1010979 h 2001622"/>
              <a:gd name="connsiteX6" fmla="*/ 8951169 w 12178450"/>
              <a:gd name="connsiteY6" fmla="*/ 32 h 200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78450" h="2001622">
                <a:moveTo>
                  <a:pt x="8951169" y="32"/>
                </a:moveTo>
                <a:cubicBezTo>
                  <a:pt x="9704520" y="1593"/>
                  <a:pt x="10578586" y="62133"/>
                  <a:pt x="11653845" y="209874"/>
                </a:cubicBezTo>
                <a:lnTo>
                  <a:pt x="12178450" y="286723"/>
                </a:lnTo>
                <a:lnTo>
                  <a:pt x="12178450" y="2001622"/>
                </a:lnTo>
                <a:lnTo>
                  <a:pt x="0" y="2001622"/>
                </a:lnTo>
                <a:lnTo>
                  <a:pt x="0" y="1010979"/>
                </a:lnTo>
                <a:cubicBezTo>
                  <a:pt x="4768989" y="1010979"/>
                  <a:pt x="5812206" y="-6472"/>
                  <a:pt x="8951169" y="32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4145" y="3546697"/>
            <a:ext cx="568289" cy="568289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el 3">
            <a:extLst>
              <a:ext uri="{FF2B5EF4-FFF2-40B4-BE49-F238E27FC236}">
                <a16:creationId xmlns:a16="http://schemas.microsoft.com/office/drawing/2014/main" id="{0105446C-EEBB-7D3D-CAE0-E8681F601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3511417"/>
            <a:ext cx="4712534" cy="2740908"/>
          </a:xfrm>
        </p:spPr>
        <p:txBody>
          <a:bodyPr anchor="t">
            <a:normAutofit/>
          </a:bodyPr>
          <a:lstStyle/>
          <a:p>
            <a:r>
              <a:rPr lang="de-DE" sz="4000" dirty="0">
                <a:solidFill>
                  <a:schemeClr val="tx2"/>
                </a:solidFill>
              </a:rPr>
              <a:t>Warum SportMed?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B40C63C-3A4F-98A4-65E8-6115851E6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8459" y="3511417"/>
            <a:ext cx="5813687" cy="2755940"/>
          </a:xfrm>
        </p:spPr>
        <p:txBody>
          <a:bodyPr anchor="t">
            <a:normAutofit/>
          </a:bodyPr>
          <a:lstStyle/>
          <a:p>
            <a:r>
              <a:rPr lang="de-DE" sz="1800" dirty="0" err="1">
                <a:solidFill>
                  <a:schemeClr val="tx2"/>
                </a:solidFill>
              </a:rPr>
              <a:t>Cardio</a:t>
            </a:r>
            <a:r>
              <a:rPr lang="de-DE" sz="1800" dirty="0">
                <a:solidFill>
                  <a:schemeClr val="tx2"/>
                </a:solidFill>
              </a:rPr>
              <a:t>-Training ist ein integraler Bestandteil eines gesunden Lebensstils.</a:t>
            </a:r>
          </a:p>
          <a:p>
            <a:r>
              <a:rPr lang="de-DE" sz="1800" dirty="0">
                <a:solidFill>
                  <a:schemeClr val="tx2"/>
                </a:solidFill>
              </a:rPr>
              <a:t>Um diesen zu erreichen, greifen immer mehr Menschen auf PTs, Lauftreffs oder Fitnessstudios zurück</a:t>
            </a:r>
          </a:p>
          <a:p>
            <a:r>
              <a:rPr lang="de-DE" sz="1800" dirty="0">
                <a:solidFill>
                  <a:schemeClr val="tx2"/>
                </a:solidFill>
              </a:rPr>
              <a:t>SportMed bietet die optimale Unterstützung für den Trainer</a:t>
            </a:r>
          </a:p>
          <a:p>
            <a:endParaRPr lang="de-DE" sz="1800" dirty="0">
              <a:solidFill>
                <a:schemeClr val="tx2"/>
              </a:solidFill>
            </a:endParaRPr>
          </a:p>
          <a:p>
            <a:endParaRPr lang="de-DE" sz="1800" dirty="0">
              <a:solidFill>
                <a:schemeClr val="tx2"/>
              </a:solidFill>
            </a:endParaRPr>
          </a:p>
          <a:p>
            <a:endParaRPr lang="de-DE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956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2">
            <a:extLst>
              <a:ext uri="{FF2B5EF4-FFF2-40B4-BE49-F238E27FC236}">
                <a16:creationId xmlns:a16="http://schemas.microsoft.com/office/drawing/2014/main" id="{A173122F-D466-4F08-90FA-0038F7AC2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40" name="Rectangle 1034">
            <a:extLst>
              <a:ext uri="{FF2B5EF4-FFF2-40B4-BE49-F238E27FC236}">
                <a16:creationId xmlns:a16="http://schemas.microsoft.com/office/drawing/2014/main" id="{4A929113-1368-4B1B-9C6F-140F47CBF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37" name="Right Triangle 1036">
            <a:extLst>
              <a:ext uri="{FF2B5EF4-FFF2-40B4-BE49-F238E27FC236}">
                <a16:creationId xmlns:a16="http://schemas.microsoft.com/office/drawing/2014/main" id="{C24346C5-B1C8-4C83-846B-122A3B4B2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5270" y="1555699"/>
            <a:ext cx="568289" cy="56828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0B6C48B2-8296-4312-8901-93BB7735D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5" y="4554328"/>
            <a:ext cx="12197917" cy="2303672"/>
          </a:xfrm>
          <a:custGeom>
            <a:avLst/>
            <a:gdLst>
              <a:gd name="connsiteX0" fmla="*/ 8951169 w 12178450"/>
              <a:gd name="connsiteY0" fmla="*/ 32 h 2001622"/>
              <a:gd name="connsiteX1" fmla="*/ 11653845 w 12178450"/>
              <a:gd name="connsiteY1" fmla="*/ 209874 h 2001622"/>
              <a:gd name="connsiteX2" fmla="*/ 12178450 w 12178450"/>
              <a:gd name="connsiteY2" fmla="*/ 286723 h 2001622"/>
              <a:gd name="connsiteX3" fmla="*/ 12178450 w 12178450"/>
              <a:gd name="connsiteY3" fmla="*/ 2001622 h 2001622"/>
              <a:gd name="connsiteX4" fmla="*/ 0 w 12178450"/>
              <a:gd name="connsiteY4" fmla="*/ 2001622 h 2001622"/>
              <a:gd name="connsiteX5" fmla="*/ 0 w 12178450"/>
              <a:gd name="connsiteY5" fmla="*/ 1010979 h 2001622"/>
              <a:gd name="connsiteX6" fmla="*/ 8951169 w 12178450"/>
              <a:gd name="connsiteY6" fmla="*/ 32 h 200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78450" h="2001622">
                <a:moveTo>
                  <a:pt x="8951169" y="32"/>
                </a:moveTo>
                <a:cubicBezTo>
                  <a:pt x="9704520" y="1593"/>
                  <a:pt x="10578586" y="62133"/>
                  <a:pt x="11653845" y="209874"/>
                </a:cubicBezTo>
                <a:lnTo>
                  <a:pt x="12178450" y="286723"/>
                </a:lnTo>
                <a:lnTo>
                  <a:pt x="12178450" y="2001622"/>
                </a:lnTo>
                <a:lnTo>
                  <a:pt x="0" y="2001622"/>
                </a:lnTo>
                <a:lnTo>
                  <a:pt x="0" y="1010979"/>
                </a:lnTo>
                <a:cubicBezTo>
                  <a:pt x="4768989" y="1010979"/>
                  <a:pt x="5812206" y="-6472"/>
                  <a:pt x="8951169" y="32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041" name="Group 1040">
            <a:extLst>
              <a:ext uri="{FF2B5EF4-FFF2-40B4-BE49-F238E27FC236}">
                <a16:creationId xmlns:a16="http://schemas.microsoft.com/office/drawing/2014/main" id="{90F28F7A-4F2F-4C1B-AF1C-A6E7C7953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042" name="Straight Connector 1041">
              <a:extLst>
                <a:ext uri="{FF2B5EF4-FFF2-40B4-BE49-F238E27FC236}">
                  <a16:creationId xmlns:a16="http://schemas.microsoft.com/office/drawing/2014/main" id="{B23CC870-B5E9-475F-A625-9E862A629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3" name="Straight Connector 1042">
              <a:extLst>
                <a:ext uri="{FF2B5EF4-FFF2-40B4-BE49-F238E27FC236}">
                  <a16:creationId xmlns:a16="http://schemas.microsoft.com/office/drawing/2014/main" id="{42A6B08C-017D-4B4D-95EC-4BB83C5541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4" name="Straight Connector 1043">
              <a:extLst>
                <a:ext uri="{FF2B5EF4-FFF2-40B4-BE49-F238E27FC236}">
                  <a16:creationId xmlns:a16="http://schemas.microsoft.com/office/drawing/2014/main" id="{94599402-E1B8-4E3B-A56D-68606FC1E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5" name="Straight Connector 1044">
              <a:extLst>
                <a:ext uri="{FF2B5EF4-FFF2-40B4-BE49-F238E27FC236}">
                  <a16:creationId xmlns:a16="http://schemas.microsoft.com/office/drawing/2014/main" id="{B720C48A-E9A0-4B85-A954-39375E099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6" name="Straight Connector 1045">
              <a:extLst>
                <a:ext uri="{FF2B5EF4-FFF2-40B4-BE49-F238E27FC236}">
                  <a16:creationId xmlns:a16="http://schemas.microsoft.com/office/drawing/2014/main" id="{B0E26956-FF2A-412E-ACC4-29CCD02599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7" name="Straight Connector 1046">
              <a:extLst>
                <a:ext uri="{FF2B5EF4-FFF2-40B4-BE49-F238E27FC236}">
                  <a16:creationId xmlns:a16="http://schemas.microsoft.com/office/drawing/2014/main" id="{FB31E652-49AC-4108-85B8-75122A48A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8" name="Straight Connector 1047">
              <a:extLst>
                <a:ext uri="{FF2B5EF4-FFF2-40B4-BE49-F238E27FC236}">
                  <a16:creationId xmlns:a16="http://schemas.microsoft.com/office/drawing/2014/main" id="{DC1DB29F-0624-4035-B188-640616D5DE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9" name="Straight Connector 1048">
              <a:extLst>
                <a:ext uri="{FF2B5EF4-FFF2-40B4-BE49-F238E27FC236}">
                  <a16:creationId xmlns:a16="http://schemas.microsoft.com/office/drawing/2014/main" id="{1D27221C-2427-4C99-89DC-1A38A54058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0" name="Straight Connector 1049">
              <a:extLst>
                <a:ext uri="{FF2B5EF4-FFF2-40B4-BE49-F238E27FC236}">
                  <a16:creationId xmlns:a16="http://schemas.microsoft.com/office/drawing/2014/main" id="{2DBF1D76-8076-4BAE-B627-F1861C9E0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1" name="Straight Connector 1050">
              <a:extLst>
                <a:ext uri="{FF2B5EF4-FFF2-40B4-BE49-F238E27FC236}">
                  <a16:creationId xmlns:a16="http://schemas.microsoft.com/office/drawing/2014/main" id="{8E930E41-FC2F-4319-9C28-32C2784300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2" name="Straight Connector 1051">
              <a:extLst>
                <a:ext uri="{FF2B5EF4-FFF2-40B4-BE49-F238E27FC236}">
                  <a16:creationId xmlns:a16="http://schemas.microsoft.com/office/drawing/2014/main" id="{C0936C1B-0C10-464B-85C8-345095AAB3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3" name="Straight Connector 1052">
              <a:extLst>
                <a:ext uri="{FF2B5EF4-FFF2-40B4-BE49-F238E27FC236}">
                  <a16:creationId xmlns:a16="http://schemas.microsoft.com/office/drawing/2014/main" id="{DB90EC61-FD0C-434A-9D1B-A20035C21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4" name="Straight Connector 1053">
              <a:extLst>
                <a:ext uri="{FF2B5EF4-FFF2-40B4-BE49-F238E27FC236}">
                  <a16:creationId xmlns:a16="http://schemas.microsoft.com/office/drawing/2014/main" id="{A5F5CC56-1FDA-4D3E-9C6E-8E996026C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5" name="Straight Connector 1054">
              <a:extLst>
                <a:ext uri="{FF2B5EF4-FFF2-40B4-BE49-F238E27FC236}">
                  <a16:creationId xmlns:a16="http://schemas.microsoft.com/office/drawing/2014/main" id="{272B8FB2-B735-480F-9A88-48AADB222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6" name="Straight Connector 1055">
              <a:extLst>
                <a:ext uri="{FF2B5EF4-FFF2-40B4-BE49-F238E27FC236}">
                  <a16:creationId xmlns:a16="http://schemas.microsoft.com/office/drawing/2014/main" id="{85B46C1B-4FC4-4E24-AC43-07940BE1E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7" name="Straight Connector 1056">
              <a:extLst>
                <a:ext uri="{FF2B5EF4-FFF2-40B4-BE49-F238E27FC236}">
                  <a16:creationId xmlns:a16="http://schemas.microsoft.com/office/drawing/2014/main" id="{C34915AF-0AE3-4EDD-8681-4C3F2C592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8" name="Straight Connector 1057">
              <a:extLst>
                <a:ext uri="{FF2B5EF4-FFF2-40B4-BE49-F238E27FC236}">
                  <a16:creationId xmlns:a16="http://schemas.microsoft.com/office/drawing/2014/main" id="{5C35A3F3-714E-4F69-9BDF-8ED284EF29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9" name="Straight Connector 1058">
              <a:extLst>
                <a:ext uri="{FF2B5EF4-FFF2-40B4-BE49-F238E27FC236}">
                  <a16:creationId xmlns:a16="http://schemas.microsoft.com/office/drawing/2014/main" id="{03D561AC-B0B1-47EB-BE05-209F5612B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0" name="Straight Connector 1059">
              <a:extLst>
                <a:ext uri="{FF2B5EF4-FFF2-40B4-BE49-F238E27FC236}">
                  <a16:creationId xmlns:a16="http://schemas.microsoft.com/office/drawing/2014/main" id="{D3508E52-4FD9-4E6D-AFEA-69A88ED26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1" name="Straight Connector 1060">
              <a:extLst>
                <a:ext uri="{FF2B5EF4-FFF2-40B4-BE49-F238E27FC236}">
                  <a16:creationId xmlns:a16="http://schemas.microsoft.com/office/drawing/2014/main" id="{C69DDE76-16F7-472F-B6D7-84AE8FFF3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2" name="Straight Connector 1061">
              <a:extLst>
                <a:ext uri="{FF2B5EF4-FFF2-40B4-BE49-F238E27FC236}">
                  <a16:creationId xmlns:a16="http://schemas.microsoft.com/office/drawing/2014/main" id="{B2D87BEF-8844-4A3E-B130-B7D26740C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3" name="Straight Connector 1062">
              <a:extLst>
                <a:ext uri="{FF2B5EF4-FFF2-40B4-BE49-F238E27FC236}">
                  <a16:creationId xmlns:a16="http://schemas.microsoft.com/office/drawing/2014/main" id="{BB381129-2089-4EAA-AE6C-2BAA96BC82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4" name="Straight Connector 1063">
              <a:extLst>
                <a:ext uri="{FF2B5EF4-FFF2-40B4-BE49-F238E27FC236}">
                  <a16:creationId xmlns:a16="http://schemas.microsoft.com/office/drawing/2014/main" id="{5B69BF7A-FA63-4706-8066-DF15018E6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5" name="Straight Connector 1064">
              <a:extLst>
                <a:ext uri="{FF2B5EF4-FFF2-40B4-BE49-F238E27FC236}">
                  <a16:creationId xmlns:a16="http://schemas.microsoft.com/office/drawing/2014/main" id="{6A3ECB71-0CCD-403F-B14B-ABC48D78CD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6" name="Straight Connector 1065">
              <a:extLst>
                <a:ext uri="{FF2B5EF4-FFF2-40B4-BE49-F238E27FC236}">
                  <a16:creationId xmlns:a16="http://schemas.microsoft.com/office/drawing/2014/main" id="{D9095BBA-0FE1-49E5-89F7-22125BAF87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7" name="Straight Connector 1066">
              <a:extLst>
                <a:ext uri="{FF2B5EF4-FFF2-40B4-BE49-F238E27FC236}">
                  <a16:creationId xmlns:a16="http://schemas.microsoft.com/office/drawing/2014/main" id="{B55351D8-6F27-4B82-968B-581B177CB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8" name="Straight Connector 1067">
              <a:extLst>
                <a:ext uri="{FF2B5EF4-FFF2-40B4-BE49-F238E27FC236}">
                  <a16:creationId xmlns:a16="http://schemas.microsoft.com/office/drawing/2014/main" id="{351025A5-EB5A-4057-A85E-69AF0E6BE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9" name="Straight Connector 1068">
              <a:extLst>
                <a:ext uri="{FF2B5EF4-FFF2-40B4-BE49-F238E27FC236}">
                  <a16:creationId xmlns:a16="http://schemas.microsoft.com/office/drawing/2014/main" id="{5030318B-EEB9-4D92-BC50-D11510989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0" name="Straight Connector 1069">
              <a:extLst>
                <a:ext uri="{FF2B5EF4-FFF2-40B4-BE49-F238E27FC236}">
                  <a16:creationId xmlns:a16="http://schemas.microsoft.com/office/drawing/2014/main" id="{417FC0E3-7CC7-4188-BC7A-7E8FB5564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Untertitel 2">
            <a:extLst>
              <a:ext uri="{FF2B5EF4-FFF2-40B4-BE49-F238E27FC236}">
                <a16:creationId xmlns:a16="http://schemas.microsoft.com/office/drawing/2014/main" id="{4A09DC1D-D8AC-064A-E946-A1EAB6F901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8593" y="168275"/>
            <a:ext cx="4612131" cy="2574919"/>
          </a:xfrm>
        </p:spPr>
        <p:txBody>
          <a:bodyPr anchor="ctr">
            <a:normAutofit/>
          </a:bodyPr>
          <a:lstStyle/>
          <a:p>
            <a:pPr algn="l"/>
            <a:r>
              <a:rPr lang="de-DE" sz="4400" b="1" dirty="0">
                <a:solidFill>
                  <a:schemeClr val="tx2"/>
                </a:solidFill>
              </a:rPr>
              <a:t>      KONZEPT</a:t>
            </a:r>
          </a:p>
          <a:p>
            <a:pPr algn="l"/>
            <a:r>
              <a:rPr lang="de-DE" sz="4400" b="1" dirty="0">
                <a:solidFill>
                  <a:schemeClr val="tx2"/>
                </a:solidFill>
              </a:rPr>
              <a:t>      </a:t>
            </a:r>
            <a:r>
              <a:rPr lang="de-DE" sz="4400" dirty="0">
                <a:solidFill>
                  <a:schemeClr val="tx2"/>
                </a:solidFill>
              </a:rPr>
              <a:t>Übersicht</a:t>
            </a:r>
          </a:p>
        </p:txBody>
      </p:sp>
      <p:pic>
        <p:nvPicPr>
          <p:cNvPr id="1028" name="Picture 4" descr="SportMed für PT">
            <a:extLst>
              <a:ext uri="{FF2B5EF4-FFF2-40B4-BE49-F238E27FC236}">
                <a16:creationId xmlns:a16="http://schemas.microsoft.com/office/drawing/2014/main" id="{9AC450C0-3861-B962-8779-D456632B4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4689" y="2954226"/>
            <a:ext cx="7239517" cy="329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846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1D79C9-FD78-4D11-A424-0002509BD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16368BA-0A3E-4AE0-8333-2364F90C1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3252" y="-6055"/>
            <a:ext cx="12208610" cy="2303672"/>
          </a:xfrm>
          <a:custGeom>
            <a:avLst/>
            <a:gdLst>
              <a:gd name="connsiteX0" fmla="*/ 8951169 w 12178450"/>
              <a:gd name="connsiteY0" fmla="*/ 32 h 2001622"/>
              <a:gd name="connsiteX1" fmla="*/ 11653845 w 12178450"/>
              <a:gd name="connsiteY1" fmla="*/ 209874 h 2001622"/>
              <a:gd name="connsiteX2" fmla="*/ 12178450 w 12178450"/>
              <a:gd name="connsiteY2" fmla="*/ 286723 h 2001622"/>
              <a:gd name="connsiteX3" fmla="*/ 12178450 w 12178450"/>
              <a:gd name="connsiteY3" fmla="*/ 2001622 h 2001622"/>
              <a:gd name="connsiteX4" fmla="*/ 0 w 12178450"/>
              <a:gd name="connsiteY4" fmla="*/ 2001622 h 2001622"/>
              <a:gd name="connsiteX5" fmla="*/ 0 w 12178450"/>
              <a:gd name="connsiteY5" fmla="*/ 1010979 h 2001622"/>
              <a:gd name="connsiteX6" fmla="*/ 8951169 w 12178450"/>
              <a:gd name="connsiteY6" fmla="*/ 32 h 200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78450" h="2001622">
                <a:moveTo>
                  <a:pt x="8951169" y="32"/>
                </a:moveTo>
                <a:cubicBezTo>
                  <a:pt x="9704520" y="1593"/>
                  <a:pt x="10578586" y="62133"/>
                  <a:pt x="11653845" y="209874"/>
                </a:cubicBezTo>
                <a:lnTo>
                  <a:pt x="12178450" y="286723"/>
                </a:lnTo>
                <a:lnTo>
                  <a:pt x="12178450" y="2001622"/>
                </a:lnTo>
                <a:lnTo>
                  <a:pt x="0" y="2001622"/>
                </a:lnTo>
                <a:lnTo>
                  <a:pt x="0" y="1010979"/>
                </a:lnTo>
                <a:cubicBezTo>
                  <a:pt x="4768989" y="1010979"/>
                  <a:pt x="5812206" y="-6472"/>
                  <a:pt x="8951169" y="32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4145" y="3546697"/>
            <a:ext cx="568289" cy="568289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el 3">
            <a:extLst>
              <a:ext uri="{FF2B5EF4-FFF2-40B4-BE49-F238E27FC236}">
                <a16:creationId xmlns:a16="http://schemas.microsoft.com/office/drawing/2014/main" id="{0105446C-EEBB-7D3D-CAE0-E8681F601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3511417"/>
            <a:ext cx="4712534" cy="2740908"/>
          </a:xfrm>
        </p:spPr>
        <p:txBody>
          <a:bodyPr anchor="t">
            <a:normAutofit/>
          </a:bodyPr>
          <a:lstStyle/>
          <a:p>
            <a:r>
              <a:rPr lang="de-DE" sz="4000" dirty="0">
                <a:solidFill>
                  <a:schemeClr val="tx2"/>
                </a:solidFill>
              </a:rPr>
              <a:t>Software-STS 5.0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B40C63C-3A4F-98A4-65E8-6115851E6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8459" y="3511417"/>
            <a:ext cx="5813687" cy="2755940"/>
          </a:xfrm>
        </p:spPr>
        <p:txBody>
          <a:bodyPr anchor="t">
            <a:normAutofit/>
          </a:bodyPr>
          <a:lstStyle/>
          <a:p>
            <a:r>
              <a:rPr lang="de-DE" sz="1800" dirty="0">
                <a:solidFill>
                  <a:schemeClr val="tx2"/>
                </a:solidFill>
              </a:rPr>
              <a:t>Die STS 5.0 Software das grundlegende Arbeitswerkzeug des Trainers/Betreuers.</a:t>
            </a:r>
          </a:p>
          <a:p>
            <a:r>
              <a:rPr lang="de-DE" sz="1800" dirty="0">
                <a:solidFill>
                  <a:schemeClr val="tx2"/>
                </a:solidFill>
              </a:rPr>
              <a:t>Hier liegen alle Daten und Trainingsfortschritte des Kunden</a:t>
            </a:r>
          </a:p>
          <a:p>
            <a:endParaRPr lang="de-DE" sz="1800" dirty="0">
              <a:solidFill>
                <a:schemeClr val="tx2"/>
              </a:solidFill>
            </a:endParaRPr>
          </a:p>
          <a:p>
            <a:endParaRPr lang="de-DE" sz="1800" dirty="0">
              <a:solidFill>
                <a:schemeClr val="tx2"/>
              </a:solidFill>
            </a:endParaRPr>
          </a:p>
          <a:p>
            <a:endParaRPr lang="de-DE" sz="1800" dirty="0">
              <a:solidFill>
                <a:schemeClr val="tx2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5A849D3-9824-B236-5DC3-59231F761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522" y="4212010"/>
            <a:ext cx="2452253" cy="182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93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1D79C9-FD78-4D11-A424-0002509BD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16368BA-0A3E-4AE0-8333-2364F90C1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3252" y="-6055"/>
            <a:ext cx="12208610" cy="2303672"/>
          </a:xfrm>
          <a:custGeom>
            <a:avLst/>
            <a:gdLst>
              <a:gd name="connsiteX0" fmla="*/ 8951169 w 12178450"/>
              <a:gd name="connsiteY0" fmla="*/ 32 h 2001622"/>
              <a:gd name="connsiteX1" fmla="*/ 11653845 w 12178450"/>
              <a:gd name="connsiteY1" fmla="*/ 209874 h 2001622"/>
              <a:gd name="connsiteX2" fmla="*/ 12178450 w 12178450"/>
              <a:gd name="connsiteY2" fmla="*/ 286723 h 2001622"/>
              <a:gd name="connsiteX3" fmla="*/ 12178450 w 12178450"/>
              <a:gd name="connsiteY3" fmla="*/ 2001622 h 2001622"/>
              <a:gd name="connsiteX4" fmla="*/ 0 w 12178450"/>
              <a:gd name="connsiteY4" fmla="*/ 2001622 h 2001622"/>
              <a:gd name="connsiteX5" fmla="*/ 0 w 12178450"/>
              <a:gd name="connsiteY5" fmla="*/ 1010979 h 2001622"/>
              <a:gd name="connsiteX6" fmla="*/ 8951169 w 12178450"/>
              <a:gd name="connsiteY6" fmla="*/ 32 h 200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78450" h="2001622">
                <a:moveTo>
                  <a:pt x="8951169" y="32"/>
                </a:moveTo>
                <a:cubicBezTo>
                  <a:pt x="9704520" y="1593"/>
                  <a:pt x="10578586" y="62133"/>
                  <a:pt x="11653845" y="209874"/>
                </a:cubicBezTo>
                <a:lnTo>
                  <a:pt x="12178450" y="286723"/>
                </a:lnTo>
                <a:lnTo>
                  <a:pt x="12178450" y="2001622"/>
                </a:lnTo>
                <a:lnTo>
                  <a:pt x="0" y="2001622"/>
                </a:lnTo>
                <a:lnTo>
                  <a:pt x="0" y="1010979"/>
                </a:lnTo>
                <a:cubicBezTo>
                  <a:pt x="4768989" y="1010979"/>
                  <a:pt x="5812206" y="-6472"/>
                  <a:pt x="8951169" y="32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4145" y="3546697"/>
            <a:ext cx="568289" cy="568289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el 3">
            <a:extLst>
              <a:ext uri="{FF2B5EF4-FFF2-40B4-BE49-F238E27FC236}">
                <a16:creationId xmlns:a16="http://schemas.microsoft.com/office/drawing/2014/main" id="{0105446C-EEBB-7D3D-CAE0-E8681F601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3511417"/>
            <a:ext cx="4712534" cy="2740908"/>
          </a:xfrm>
        </p:spPr>
        <p:txBody>
          <a:bodyPr anchor="t">
            <a:normAutofit/>
          </a:bodyPr>
          <a:lstStyle/>
          <a:p>
            <a:r>
              <a:rPr lang="de-DE" sz="4000" dirty="0">
                <a:solidFill>
                  <a:schemeClr val="tx2"/>
                </a:solidFill>
              </a:rPr>
              <a:t>Test und Training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B40C63C-3A4F-98A4-65E8-6115851E6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8459" y="3511417"/>
            <a:ext cx="5813687" cy="2755940"/>
          </a:xfrm>
        </p:spPr>
        <p:txBody>
          <a:bodyPr anchor="t">
            <a:normAutofit/>
          </a:bodyPr>
          <a:lstStyle/>
          <a:p>
            <a:r>
              <a:rPr lang="de-DE" sz="1800" dirty="0">
                <a:solidFill>
                  <a:schemeClr val="tx2"/>
                </a:solidFill>
              </a:rPr>
              <a:t>Aufgrund eines Belastungstests wird ein individuelles Trainingsprogramm erstellt.</a:t>
            </a:r>
          </a:p>
          <a:p>
            <a:r>
              <a:rPr lang="de-DE" sz="1800" dirty="0">
                <a:solidFill>
                  <a:schemeClr val="tx2"/>
                </a:solidFill>
              </a:rPr>
              <a:t>Bonusprogramm bei Zielerreichung über App oder HRC-Uhr</a:t>
            </a:r>
          </a:p>
          <a:p>
            <a:endParaRPr lang="de-DE" sz="1800" dirty="0">
              <a:solidFill>
                <a:schemeClr val="tx2"/>
              </a:solidFill>
            </a:endParaRPr>
          </a:p>
          <a:p>
            <a:endParaRPr lang="de-DE" sz="1800" dirty="0">
              <a:solidFill>
                <a:schemeClr val="tx2"/>
              </a:solidFill>
            </a:endParaRPr>
          </a:p>
          <a:p>
            <a:endParaRPr lang="de-DE" sz="1800" dirty="0">
              <a:solidFill>
                <a:schemeClr val="tx2"/>
              </a:solidFill>
            </a:endParaRPr>
          </a:p>
          <a:p>
            <a:endParaRPr lang="de-DE" sz="1800" dirty="0">
              <a:solidFill>
                <a:schemeClr val="tx2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F273EB0-D213-CDB3-C216-E373CF43A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148" y="4293396"/>
            <a:ext cx="2460606" cy="159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00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1D79C9-FD78-4D11-A424-0002509BD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16368BA-0A3E-4AE0-8333-2364F90C1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3252" y="-6055"/>
            <a:ext cx="12208610" cy="2303672"/>
          </a:xfrm>
          <a:custGeom>
            <a:avLst/>
            <a:gdLst>
              <a:gd name="connsiteX0" fmla="*/ 8951169 w 12178450"/>
              <a:gd name="connsiteY0" fmla="*/ 32 h 2001622"/>
              <a:gd name="connsiteX1" fmla="*/ 11653845 w 12178450"/>
              <a:gd name="connsiteY1" fmla="*/ 209874 h 2001622"/>
              <a:gd name="connsiteX2" fmla="*/ 12178450 w 12178450"/>
              <a:gd name="connsiteY2" fmla="*/ 286723 h 2001622"/>
              <a:gd name="connsiteX3" fmla="*/ 12178450 w 12178450"/>
              <a:gd name="connsiteY3" fmla="*/ 2001622 h 2001622"/>
              <a:gd name="connsiteX4" fmla="*/ 0 w 12178450"/>
              <a:gd name="connsiteY4" fmla="*/ 2001622 h 2001622"/>
              <a:gd name="connsiteX5" fmla="*/ 0 w 12178450"/>
              <a:gd name="connsiteY5" fmla="*/ 1010979 h 2001622"/>
              <a:gd name="connsiteX6" fmla="*/ 8951169 w 12178450"/>
              <a:gd name="connsiteY6" fmla="*/ 32 h 200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78450" h="2001622">
                <a:moveTo>
                  <a:pt x="8951169" y="32"/>
                </a:moveTo>
                <a:cubicBezTo>
                  <a:pt x="9704520" y="1593"/>
                  <a:pt x="10578586" y="62133"/>
                  <a:pt x="11653845" y="209874"/>
                </a:cubicBezTo>
                <a:lnTo>
                  <a:pt x="12178450" y="286723"/>
                </a:lnTo>
                <a:lnTo>
                  <a:pt x="12178450" y="2001622"/>
                </a:lnTo>
                <a:lnTo>
                  <a:pt x="0" y="2001622"/>
                </a:lnTo>
                <a:lnTo>
                  <a:pt x="0" y="1010979"/>
                </a:lnTo>
                <a:cubicBezTo>
                  <a:pt x="4768989" y="1010979"/>
                  <a:pt x="5812206" y="-6472"/>
                  <a:pt x="8951169" y="32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4145" y="3546697"/>
            <a:ext cx="568289" cy="568289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el 3">
            <a:extLst>
              <a:ext uri="{FF2B5EF4-FFF2-40B4-BE49-F238E27FC236}">
                <a16:creationId xmlns:a16="http://schemas.microsoft.com/office/drawing/2014/main" id="{0105446C-EEBB-7D3D-CAE0-E8681F601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3511417"/>
            <a:ext cx="4712534" cy="2740908"/>
          </a:xfrm>
        </p:spPr>
        <p:txBody>
          <a:bodyPr anchor="t">
            <a:normAutofit/>
          </a:bodyPr>
          <a:lstStyle/>
          <a:p>
            <a:r>
              <a:rPr lang="de-DE" sz="4000" dirty="0" err="1">
                <a:solidFill>
                  <a:schemeClr val="tx2"/>
                </a:solidFill>
              </a:rPr>
              <a:t>Tracking-APP</a:t>
            </a:r>
            <a:endParaRPr lang="de-DE" sz="4000" dirty="0">
              <a:solidFill>
                <a:schemeClr val="tx2"/>
              </a:solidFill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B40C63C-3A4F-98A4-65E8-6115851E6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8459" y="3511417"/>
            <a:ext cx="5813687" cy="2755940"/>
          </a:xfrm>
        </p:spPr>
        <p:txBody>
          <a:bodyPr anchor="t">
            <a:normAutofit/>
          </a:bodyPr>
          <a:lstStyle/>
          <a:p>
            <a:r>
              <a:rPr lang="de-DE" sz="1800" dirty="0">
                <a:solidFill>
                  <a:schemeClr val="tx2"/>
                </a:solidFill>
              </a:rPr>
              <a:t>Die </a:t>
            </a:r>
            <a:r>
              <a:rPr lang="de-DE" sz="1800" dirty="0" err="1">
                <a:solidFill>
                  <a:schemeClr val="tx2"/>
                </a:solidFill>
              </a:rPr>
              <a:t>SportMed</a:t>
            </a:r>
            <a:r>
              <a:rPr lang="de-DE" sz="1800" dirty="0">
                <a:solidFill>
                  <a:schemeClr val="tx2"/>
                </a:solidFill>
              </a:rPr>
              <a:t>-App ist die perfekte Ergänzung des Monitoring-Systems. </a:t>
            </a:r>
          </a:p>
          <a:p>
            <a:r>
              <a:rPr lang="de-DE" sz="1800" dirty="0">
                <a:solidFill>
                  <a:schemeClr val="tx2"/>
                </a:solidFill>
              </a:rPr>
              <a:t>In Kombination mit einem Brustgurt wird das Smartphone zum idealen Instrument zur Trainingssteuerung und Analyse.</a:t>
            </a:r>
          </a:p>
          <a:p>
            <a:r>
              <a:rPr lang="de-DE" sz="1800" dirty="0">
                <a:solidFill>
                  <a:schemeClr val="tx2"/>
                </a:solidFill>
              </a:rPr>
              <a:t>Anstatt der App kann auch die </a:t>
            </a:r>
            <a:r>
              <a:rPr lang="de-DE" sz="1800" dirty="0" err="1">
                <a:solidFill>
                  <a:schemeClr val="tx2"/>
                </a:solidFill>
              </a:rPr>
              <a:t>SportMed</a:t>
            </a:r>
            <a:r>
              <a:rPr lang="de-DE" sz="1800" dirty="0">
                <a:solidFill>
                  <a:schemeClr val="tx2"/>
                </a:solidFill>
              </a:rPr>
              <a:t>-Trainingsuhr benutzt werden</a:t>
            </a:r>
          </a:p>
          <a:p>
            <a:endParaRPr lang="de-DE" sz="1800" dirty="0">
              <a:solidFill>
                <a:schemeClr val="tx2"/>
              </a:solidFill>
            </a:endParaRPr>
          </a:p>
          <a:p>
            <a:endParaRPr lang="de-DE" sz="1800" dirty="0">
              <a:solidFill>
                <a:schemeClr val="tx2"/>
              </a:solidFill>
            </a:endParaRPr>
          </a:p>
          <a:p>
            <a:endParaRPr lang="de-DE" sz="1800" dirty="0">
              <a:solidFill>
                <a:schemeClr val="tx2"/>
              </a:solidFill>
            </a:endParaRPr>
          </a:p>
          <a:p>
            <a:endParaRPr lang="de-DE" sz="1800" dirty="0">
              <a:solidFill>
                <a:schemeClr val="tx2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9989696-3507-ECC8-0E1F-CEB5982B1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292" y="4161442"/>
            <a:ext cx="1724807" cy="194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646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1D79C9-FD78-4D11-A424-0002509BD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16368BA-0A3E-4AE0-8333-2364F90C1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3252" y="-6055"/>
            <a:ext cx="12208610" cy="2303672"/>
          </a:xfrm>
          <a:custGeom>
            <a:avLst/>
            <a:gdLst>
              <a:gd name="connsiteX0" fmla="*/ 8951169 w 12178450"/>
              <a:gd name="connsiteY0" fmla="*/ 32 h 2001622"/>
              <a:gd name="connsiteX1" fmla="*/ 11653845 w 12178450"/>
              <a:gd name="connsiteY1" fmla="*/ 209874 h 2001622"/>
              <a:gd name="connsiteX2" fmla="*/ 12178450 w 12178450"/>
              <a:gd name="connsiteY2" fmla="*/ 286723 h 2001622"/>
              <a:gd name="connsiteX3" fmla="*/ 12178450 w 12178450"/>
              <a:gd name="connsiteY3" fmla="*/ 2001622 h 2001622"/>
              <a:gd name="connsiteX4" fmla="*/ 0 w 12178450"/>
              <a:gd name="connsiteY4" fmla="*/ 2001622 h 2001622"/>
              <a:gd name="connsiteX5" fmla="*/ 0 w 12178450"/>
              <a:gd name="connsiteY5" fmla="*/ 1010979 h 2001622"/>
              <a:gd name="connsiteX6" fmla="*/ 8951169 w 12178450"/>
              <a:gd name="connsiteY6" fmla="*/ 32 h 200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78450" h="2001622">
                <a:moveTo>
                  <a:pt x="8951169" y="32"/>
                </a:moveTo>
                <a:cubicBezTo>
                  <a:pt x="9704520" y="1593"/>
                  <a:pt x="10578586" y="62133"/>
                  <a:pt x="11653845" y="209874"/>
                </a:cubicBezTo>
                <a:lnTo>
                  <a:pt x="12178450" y="286723"/>
                </a:lnTo>
                <a:lnTo>
                  <a:pt x="12178450" y="2001622"/>
                </a:lnTo>
                <a:lnTo>
                  <a:pt x="0" y="2001622"/>
                </a:lnTo>
                <a:lnTo>
                  <a:pt x="0" y="1010979"/>
                </a:lnTo>
                <a:cubicBezTo>
                  <a:pt x="4768989" y="1010979"/>
                  <a:pt x="5812206" y="-6472"/>
                  <a:pt x="8951169" y="32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4145" y="3546697"/>
            <a:ext cx="568289" cy="568289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el 3">
            <a:extLst>
              <a:ext uri="{FF2B5EF4-FFF2-40B4-BE49-F238E27FC236}">
                <a16:creationId xmlns:a16="http://schemas.microsoft.com/office/drawing/2014/main" id="{0105446C-EEBB-7D3D-CAE0-E8681F601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3511417"/>
            <a:ext cx="4712534" cy="2740908"/>
          </a:xfrm>
        </p:spPr>
        <p:txBody>
          <a:bodyPr anchor="t">
            <a:normAutofit/>
          </a:bodyPr>
          <a:lstStyle/>
          <a:p>
            <a:r>
              <a:rPr lang="de-DE" sz="4000" dirty="0">
                <a:solidFill>
                  <a:schemeClr val="tx2"/>
                </a:solidFill>
              </a:rPr>
              <a:t>Zusätzliche Einnahme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B40C63C-3A4F-98A4-65E8-6115851E6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8459" y="3511417"/>
            <a:ext cx="5813687" cy="2755940"/>
          </a:xfrm>
        </p:spPr>
        <p:txBody>
          <a:bodyPr anchor="t">
            <a:normAutofit/>
          </a:bodyPr>
          <a:lstStyle/>
          <a:p>
            <a:r>
              <a:rPr lang="de-DE" sz="1800" dirty="0">
                <a:solidFill>
                  <a:schemeClr val="tx2"/>
                </a:solidFill>
              </a:rPr>
              <a:t>Profitieren Sie und ihre Kunden über zusätzliche Rabatte bzw. Provisionen bei einem Fitnessgerätekauf über </a:t>
            </a:r>
            <a:r>
              <a:rPr lang="de-DE" sz="1800" dirty="0" err="1">
                <a:solidFill>
                  <a:schemeClr val="tx2"/>
                </a:solidFill>
              </a:rPr>
              <a:t>Cospin</a:t>
            </a:r>
            <a:r>
              <a:rPr lang="de-DE" sz="1800" dirty="0">
                <a:solidFill>
                  <a:schemeClr val="tx2"/>
                </a:solidFill>
              </a:rPr>
              <a:t>.</a:t>
            </a:r>
          </a:p>
          <a:p>
            <a:r>
              <a:rPr lang="de-DE" sz="1800" dirty="0">
                <a:solidFill>
                  <a:schemeClr val="tx2"/>
                </a:solidFill>
              </a:rPr>
              <a:t>Egal ob Geräte für den Hausgebrauch ihrer Kunden oder professionelle Geräte für ihr Studio oder ihren Firmenkunden</a:t>
            </a:r>
          </a:p>
          <a:p>
            <a:endParaRPr lang="de-DE" sz="1800" dirty="0">
              <a:solidFill>
                <a:schemeClr val="tx2"/>
              </a:solidFill>
            </a:endParaRPr>
          </a:p>
          <a:p>
            <a:endParaRPr lang="de-DE" sz="1800" dirty="0">
              <a:solidFill>
                <a:schemeClr val="tx2"/>
              </a:solidFill>
            </a:endParaRPr>
          </a:p>
          <a:p>
            <a:endParaRPr lang="de-DE" sz="1800" dirty="0">
              <a:solidFill>
                <a:schemeClr val="tx2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CC03D9C-E466-05F6-FDAB-F429773EC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84" y="4943650"/>
            <a:ext cx="3566047" cy="64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15646"/>
      </p:ext>
    </p:extLst>
  </p:cSld>
  <p:clrMapOvr>
    <a:masterClrMapping/>
  </p:clrMapOvr>
</p:sld>
</file>

<file path=ppt/theme/theme1.xml><?xml version="1.0" encoding="utf-8"?>
<a:theme xmlns:a="http://schemas.openxmlformats.org/drawingml/2006/main" name="SineVTI">
  <a:themeElements>
    <a:clrScheme name="Custom 51">
      <a:dk1>
        <a:sysClr val="windowText" lastClr="000000"/>
      </a:dk1>
      <a:lt1>
        <a:sysClr val="window" lastClr="FFFFFF"/>
      </a:lt1>
      <a:dk2>
        <a:srgbClr val="12154E"/>
      </a:dk2>
      <a:lt2>
        <a:srgbClr val="EEEEEE"/>
      </a:lt2>
      <a:accent1>
        <a:srgbClr val="FD8686"/>
      </a:accent1>
      <a:accent2>
        <a:srgbClr val="B495C2"/>
      </a:accent2>
      <a:accent3>
        <a:srgbClr val="8F99BB"/>
      </a:accent3>
      <a:accent4>
        <a:srgbClr val="A3A3C1"/>
      </a:accent4>
      <a:accent5>
        <a:srgbClr val="7162FE"/>
      </a:accent5>
      <a:accent6>
        <a:srgbClr val="1EBE9B"/>
      </a:accent6>
      <a:hlink>
        <a:srgbClr val="EF08F7"/>
      </a:hlink>
      <a:folHlink>
        <a:srgbClr val="8477FE"/>
      </a:folHlink>
    </a:clrScheme>
    <a:fontScheme name="Custom 49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neVTI" id="{8435B2A2-1BD5-4C05-93E5-3C5388B709E3}" vid="{0D704B13-63FE-4848-A298-6B7359B9565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236</Words>
  <Application>Microsoft Office PowerPoint</Application>
  <PresentationFormat>Breitbild</PresentationFormat>
  <Paragraphs>45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Avenir Next LT Pro</vt:lpstr>
      <vt:lpstr>Posterama</vt:lpstr>
      <vt:lpstr>SineVTI</vt:lpstr>
      <vt:lpstr>PowerPoint-Präsentation</vt:lpstr>
      <vt:lpstr>SportMed bedeutet </vt:lpstr>
      <vt:lpstr>Was ist SportMed?</vt:lpstr>
      <vt:lpstr>Warum SportMed?</vt:lpstr>
      <vt:lpstr>PowerPoint-Präsentation</vt:lpstr>
      <vt:lpstr>Software-STS 5.0</vt:lpstr>
      <vt:lpstr>Test und Training</vt:lpstr>
      <vt:lpstr>Tracking-APP</vt:lpstr>
      <vt:lpstr>Zusätzliche Einnahme</vt:lpstr>
      <vt:lpstr>Service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Mark Wengenroth</dc:creator>
  <cp:lastModifiedBy>Mark Wengenroth</cp:lastModifiedBy>
  <cp:revision>27</cp:revision>
  <dcterms:created xsi:type="dcterms:W3CDTF">2023-08-07T07:14:52Z</dcterms:created>
  <dcterms:modified xsi:type="dcterms:W3CDTF">2023-08-23T11:54:07Z</dcterms:modified>
</cp:coreProperties>
</file>